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8288000" cy="10287000"/>
  <p:notesSz cx="6858000" cy="9144000"/>
  <p:embeddedFontLst>
    <p:embeddedFont>
      <p:font typeface="Aileron Thin Bold" panose="020B0604020202020204" charset="0"/>
      <p:regular r:id="rId21"/>
    </p:embeddedFont>
    <p:embeddedFont>
      <p:font typeface="Oswald Bold" panose="020B0604020202020204" charset="0"/>
      <p:regular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Oswald" panose="020B0604020202020204" charset="0"/>
      <p:regular r:id="rId27"/>
    </p:embeddedFont>
    <p:embeddedFont>
      <p:font typeface="Open Sans Bold" panose="020B0604020202020204" charset="0"/>
      <p:regular r:id="rId28"/>
    </p:embeddedFont>
    <p:embeddedFont>
      <p:font typeface="Open Sans Light Bold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Aileron Thin" panose="020B0604020202020204" charset="0"/>
      <p:regular r:id="rId34"/>
    </p:embeddedFont>
    <p:embeddedFont>
      <p:font typeface="Aileron" panose="020B0604020202020204" charset="0"/>
      <p:regular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tel:770-412-475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12" t="-24495" r="-4966" b="-13519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-283337"/>
            <a:ext cx="11711099" cy="10570337"/>
          </a:xfrm>
          <a:prstGeom prst="rect">
            <a:avLst/>
          </a:prstGeom>
          <a:solidFill>
            <a:srgbClr val="0050F5">
              <a:alpha val="89804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1585793" y="3644167"/>
            <a:ext cx="10596913" cy="5168836"/>
            <a:chOff x="0" y="0"/>
            <a:chExt cx="14129217" cy="6891782"/>
          </a:xfrm>
        </p:grpSpPr>
        <p:sp>
          <p:nvSpPr>
            <p:cNvPr id="5" name="TextBox 5"/>
            <p:cNvSpPr txBox="1"/>
            <p:nvPr/>
          </p:nvSpPr>
          <p:spPr>
            <a:xfrm>
              <a:off x="234057" y="1261399"/>
              <a:ext cx="13895159" cy="4635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900"/>
                </a:lnSpc>
                <a:spcBef>
                  <a:spcPct val="0"/>
                </a:spcBef>
              </a:pPr>
              <a:r>
                <a:rPr lang="en-US" sz="8900" spc="-338">
                  <a:solidFill>
                    <a:srgbClr val="FFFFFF"/>
                  </a:solidFill>
                  <a:latin typeface="Aileron Thin Bold"/>
                </a:rPr>
                <a:t>LIBRARY ORIENTATION  &amp; INSTRUCTION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0494648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r>
                <a:rPr lang="en-US" sz="3200" spc="320">
                  <a:solidFill>
                    <a:srgbClr val="FFFFFF"/>
                  </a:solidFill>
                  <a:latin typeface="Oswald"/>
                </a:rPr>
                <a:t>SOUTHERN CRESCENT TECHNICAL COLLEGE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398387"/>
              <a:ext cx="8546563" cy="493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85793" y="7513077"/>
            <a:ext cx="10058400" cy="1599392"/>
            <a:chOff x="0" y="0"/>
            <a:chExt cx="3594100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91625" y="866775"/>
            <a:ext cx="6896375" cy="793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swald"/>
              </a:rPr>
              <a:t>Gale Virtual Reference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swald"/>
              </a:rPr>
              <a:t>Topic Finder search for 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swald"/>
              </a:rPr>
              <a:t>Video Games</a:t>
            </a:r>
          </a:p>
        </p:txBody>
      </p:sp>
      <p:sp>
        <p:nvSpPr>
          <p:cNvPr id="3" name="Freeform 3" descr="Screenshot of the Gale Virtual Reference Topic Finder tool"/>
          <p:cNvSpPr/>
          <p:nvPr/>
        </p:nvSpPr>
        <p:spPr>
          <a:xfrm>
            <a:off x="1301196" y="25173"/>
            <a:ext cx="10647741" cy="10261827"/>
          </a:xfrm>
          <a:custGeom>
            <a:avLst/>
            <a:gdLst/>
            <a:ahLst/>
            <a:cxnLst/>
            <a:rect l="l" t="t" r="r" b="b"/>
            <a:pathLst>
              <a:path w="10647741" h="10261827">
                <a:moveTo>
                  <a:pt x="0" y="0"/>
                </a:moveTo>
                <a:lnTo>
                  <a:pt x="10647742" y="0"/>
                </a:lnTo>
                <a:lnTo>
                  <a:pt x="10647742" y="10261827"/>
                </a:lnTo>
                <a:lnTo>
                  <a:pt x="0" y="1026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91733" y="8558100"/>
            <a:ext cx="2463723" cy="1908266"/>
          </a:xfrm>
          <a:custGeom>
            <a:avLst/>
            <a:gdLst/>
            <a:ahLst/>
            <a:cxnLst/>
            <a:rect l="l" t="t" r="r" b="b"/>
            <a:pathLst>
              <a:path w="2463723" h="1908266">
                <a:moveTo>
                  <a:pt x="0" y="0"/>
                </a:moveTo>
                <a:lnTo>
                  <a:pt x="2463723" y="0"/>
                </a:lnTo>
                <a:lnTo>
                  <a:pt x="2463723" y="1908266"/>
                </a:lnTo>
                <a:lnTo>
                  <a:pt x="0" y="1908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creenshot of the Films on Demand home page"/>
          <p:cNvSpPr/>
          <p:nvPr/>
        </p:nvSpPr>
        <p:spPr>
          <a:xfrm>
            <a:off x="0" y="1336055"/>
            <a:ext cx="18288000" cy="8962836"/>
          </a:xfrm>
          <a:custGeom>
            <a:avLst/>
            <a:gdLst/>
            <a:ahLst/>
            <a:cxnLst/>
            <a:rect l="l" t="t" r="r" b="b"/>
            <a:pathLst>
              <a:path w="18288000" h="8962836">
                <a:moveTo>
                  <a:pt x="0" y="0"/>
                </a:moveTo>
                <a:lnTo>
                  <a:pt x="18288000" y="0"/>
                </a:lnTo>
                <a:lnTo>
                  <a:pt x="18288000" y="8962837"/>
                </a:lnTo>
                <a:lnTo>
                  <a:pt x="0" y="89628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327344" y="-161925"/>
            <a:ext cx="8460002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swald"/>
              </a:rPr>
              <a:t>Films on Demand</a:t>
            </a:r>
          </a:p>
          <a:p>
            <a:pPr algn="ctr">
              <a:lnSpc>
                <a:spcPts val="12599"/>
              </a:lnSpc>
            </a:pPr>
            <a:endParaRPr lang="en-US" sz="900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creenshot of the Southern Crescent Technical College Library's online library catalog home page"/>
          <p:cNvSpPr/>
          <p:nvPr/>
        </p:nvSpPr>
        <p:spPr>
          <a:xfrm>
            <a:off x="0" y="1485900"/>
            <a:ext cx="18288000" cy="8943975"/>
          </a:xfrm>
          <a:custGeom>
            <a:avLst/>
            <a:gdLst/>
            <a:ahLst/>
            <a:cxnLst/>
            <a:rect l="l" t="t" r="r" b="b"/>
            <a:pathLst>
              <a:path w="18288000" h="8943975">
                <a:moveTo>
                  <a:pt x="0" y="0"/>
                </a:moveTo>
                <a:lnTo>
                  <a:pt x="18288000" y="0"/>
                </a:lnTo>
                <a:lnTo>
                  <a:pt x="18288000" y="8943975"/>
                </a:lnTo>
                <a:lnTo>
                  <a:pt x="0" y="8943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129833" y="-161925"/>
            <a:ext cx="9760281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swald"/>
              </a:rPr>
              <a:t>Online Library Catalog</a:t>
            </a:r>
          </a:p>
          <a:p>
            <a:pPr algn="ctr">
              <a:lnSpc>
                <a:spcPts val="12599"/>
              </a:lnSpc>
            </a:pPr>
            <a:endParaRPr lang="en-US" sz="900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4658437"/>
            <a:ext cx="8115300" cy="5761913"/>
          </a:xfrm>
          <a:prstGeom prst="rect">
            <a:avLst/>
          </a:prstGeom>
          <a:solidFill>
            <a:srgbClr val="0050F5"/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10553700" y="-2362200"/>
            <a:ext cx="5295900" cy="8115300"/>
            <a:chOff x="0" y="0"/>
            <a:chExt cx="48748638" cy="74701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48637" cy="74701152"/>
            </a:xfrm>
            <a:custGeom>
              <a:avLst/>
              <a:gdLst/>
              <a:ahLst/>
              <a:cxnLst/>
              <a:rect l="l" t="t" r="r" b="b"/>
              <a:pathLst>
                <a:path w="48748637" h="74701152">
                  <a:moveTo>
                    <a:pt x="48748637" y="279400"/>
                  </a:moveTo>
                  <a:lnTo>
                    <a:pt x="48748637" y="0"/>
                  </a:lnTo>
                  <a:lnTo>
                    <a:pt x="0" y="0"/>
                  </a:lnTo>
                  <a:lnTo>
                    <a:pt x="0" y="74701152"/>
                  </a:lnTo>
                  <a:lnTo>
                    <a:pt x="48748637" y="74701152"/>
                  </a:lnTo>
                  <a:lnTo>
                    <a:pt x="48748637" y="279400"/>
                  </a:lnTo>
                  <a:close/>
                  <a:moveTo>
                    <a:pt x="48669897" y="279400"/>
                  </a:moveTo>
                  <a:lnTo>
                    <a:pt x="48669897" y="74622409"/>
                  </a:lnTo>
                  <a:lnTo>
                    <a:pt x="78740" y="74622409"/>
                  </a:lnTo>
                  <a:lnTo>
                    <a:pt x="78740" y="78740"/>
                  </a:lnTo>
                  <a:lnTo>
                    <a:pt x="48669897" y="78740"/>
                  </a:lnTo>
                  <a:lnTo>
                    <a:pt x="48669897" y="279400"/>
                  </a:lnTo>
                  <a:close/>
                </a:path>
              </a:pathLst>
            </a:custGeom>
            <a:solidFill>
              <a:srgbClr val="0050F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186044" y="2161239"/>
            <a:ext cx="6678912" cy="188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200"/>
              </a:lnSpc>
              <a:spcBef>
                <a:spcPct val="0"/>
              </a:spcBef>
            </a:pPr>
            <a:r>
              <a:rPr lang="en-US" sz="7200" spc="-273">
                <a:solidFill>
                  <a:srgbClr val="0050F5"/>
                </a:solidFill>
                <a:latin typeface="Aileron Thin Bold"/>
              </a:rPr>
              <a:t>Are your sources  a load of CRAAP?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441802" y="5374936"/>
            <a:ext cx="4423153" cy="2147689"/>
            <a:chOff x="0" y="0"/>
            <a:chExt cx="5897538" cy="2863586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5897538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>
                  <a:solidFill>
                    <a:srgbClr val="FFFFFF"/>
                  </a:solidFill>
                  <a:latin typeface="Oswald"/>
                </a:rPr>
                <a:t>CRAAP TEST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70981"/>
              <a:ext cx="5897538" cy="1792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Developed by Sarah Blakeslee at California State University, Chico</a:t>
              </a:r>
              <a:r>
                <a:rPr lang="en-US" sz="2400" u="none" spc="24">
                  <a:solidFill>
                    <a:srgbClr val="FFFFFF"/>
                  </a:solidFill>
                  <a:latin typeface="Roboto"/>
                </a:rPr>
                <a:t>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0947" y="34925"/>
            <a:ext cx="4032232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u="sng">
                <a:solidFill>
                  <a:srgbClr val="000000"/>
                </a:solidFill>
                <a:latin typeface="Oswald"/>
              </a:rPr>
              <a:t>C</a:t>
            </a:r>
            <a:r>
              <a:rPr lang="en-US" sz="7200">
                <a:solidFill>
                  <a:srgbClr val="000000"/>
                </a:solidFill>
                <a:latin typeface="Oswald"/>
              </a:rPr>
              <a:t>urrency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0947" y="1885014"/>
            <a:ext cx="4222915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u="sng">
                <a:solidFill>
                  <a:srgbClr val="000000"/>
                </a:solidFill>
                <a:latin typeface="Oswald"/>
              </a:rPr>
              <a:t>R</a:t>
            </a:r>
            <a:r>
              <a:rPr lang="en-US" sz="8000">
                <a:solidFill>
                  <a:srgbClr val="000000"/>
                </a:solidFill>
                <a:latin typeface="Oswald"/>
              </a:rPr>
              <a:t>elevancy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0947" y="3896694"/>
            <a:ext cx="3975082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u="sng">
                <a:solidFill>
                  <a:srgbClr val="000000"/>
                </a:solidFill>
                <a:latin typeface="Oswald"/>
              </a:rPr>
              <a:t>A</a:t>
            </a:r>
            <a:r>
              <a:rPr lang="en-US" sz="8000">
                <a:solidFill>
                  <a:srgbClr val="000000"/>
                </a:solidFill>
                <a:latin typeface="Oswald"/>
              </a:rPr>
              <a:t>uthority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0947" y="6021482"/>
            <a:ext cx="4222915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u="sng">
                <a:solidFill>
                  <a:srgbClr val="000000"/>
                </a:solidFill>
                <a:latin typeface="Oswald"/>
              </a:rPr>
              <a:t>A</a:t>
            </a:r>
            <a:r>
              <a:rPr lang="en-US" sz="8000">
                <a:solidFill>
                  <a:srgbClr val="000000"/>
                </a:solidFill>
                <a:latin typeface="Oswald"/>
              </a:rPr>
              <a:t>ccuracy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2372" y="8110477"/>
            <a:ext cx="4032232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u="sng">
                <a:solidFill>
                  <a:srgbClr val="000000"/>
                </a:solidFill>
                <a:latin typeface="Oswald"/>
              </a:rPr>
              <a:t>P</a:t>
            </a:r>
            <a:r>
              <a:rPr lang="en-US" sz="8000">
                <a:solidFill>
                  <a:srgbClr val="000000"/>
                </a:solidFill>
                <a:latin typeface="Oswald"/>
              </a:rPr>
              <a:t>urpose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0947" y="1324932"/>
            <a:ext cx="691593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When was it published or updated?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0947" y="3283099"/>
            <a:ext cx="91440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How does it relate to your topic or question?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0947" y="5317786"/>
            <a:ext cx="91440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Who is the author/publisher/creator?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0947" y="7482243"/>
            <a:ext cx="91440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Is it reliable, verifiable, and error-free?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2372" y="9518960"/>
            <a:ext cx="91440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Does it seem impartial and fact-based?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2922" y="-954215"/>
            <a:ext cx="11955078" cy="11955078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394477" y="2055032"/>
            <a:ext cx="6725538" cy="5936583"/>
            <a:chOff x="0" y="0"/>
            <a:chExt cx="73602068" cy="649680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602069" cy="64968010"/>
            </a:xfrm>
            <a:custGeom>
              <a:avLst/>
              <a:gdLst/>
              <a:ahLst/>
              <a:cxnLst/>
              <a:rect l="l" t="t" r="r" b="b"/>
              <a:pathLst>
                <a:path w="73602069" h="64968010">
                  <a:moveTo>
                    <a:pt x="73602069" y="279400"/>
                  </a:moveTo>
                  <a:lnTo>
                    <a:pt x="73602069" y="0"/>
                  </a:lnTo>
                  <a:lnTo>
                    <a:pt x="0" y="0"/>
                  </a:lnTo>
                  <a:lnTo>
                    <a:pt x="0" y="64968010"/>
                  </a:lnTo>
                  <a:lnTo>
                    <a:pt x="73602069" y="64968010"/>
                  </a:lnTo>
                  <a:lnTo>
                    <a:pt x="73602069" y="279400"/>
                  </a:lnTo>
                  <a:close/>
                  <a:moveTo>
                    <a:pt x="73523326" y="279400"/>
                  </a:moveTo>
                  <a:lnTo>
                    <a:pt x="73523326" y="64889267"/>
                  </a:lnTo>
                  <a:lnTo>
                    <a:pt x="78740" y="64889267"/>
                  </a:lnTo>
                  <a:lnTo>
                    <a:pt x="78740" y="78740"/>
                  </a:lnTo>
                  <a:lnTo>
                    <a:pt x="73523326" y="78740"/>
                  </a:lnTo>
                  <a:lnTo>
                    <a:pt x="73523326" y="279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65771" y="2187506"/>
            <a:ext cx="5753229" cy="571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0"/>
              </a:lnSpc>
            </a:pPr>
            <a:r>
              <a:rPr lang="en-US" sz="10850">
                <a:solidFill>
                  <a:srgbClr val="FFFFFF"/>
                </a:solidFill>
                <a:latin typeface="Oswald"/>
              </a:rPr>
              <a:t>Attribution </a:t>
            </a:r>
          </a:p>
          <a:p>
            <a:pPr algn="ctr">
              <a:lnSpc>
                <a:spcPts val="15190"/>
              </a:lnSpc>
            </a:pPr>
            <a:r>
              <a:rPr lang="en-US" sz="10850">
                <a:solidFill>
                  <a:srgbClr val="FFFFFF"/>
                </a:solidFill>
                <a:latin typeface="Oswald"/>
              </a:rPr>
              <a:t>is </a:t>
            </a:r>
          </a:p>
          <a:p>
            <a:pPr algn="ctr">
              <a:lnSpc>
                <a:spcPts val="15190"/>
              </a:lnSpc>
            </a:pPr>
            <a:r>
              <a:rPr lang="en-US" sz="10850">
                <a:solidFill>
                  <a:srgbClr val="FFFFFF"/>
                </a:solidFill>
                <a:latin typeface="Oswald"/>
              </a:rPr>
              <a:t>everything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40471" y="58136"/>
            <a:ext cx="7139980" cy="610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82"/>
              </a:lnSpc>
            </a:pPr>
            <a:r>
              <a:rPr lang="en-US" sz="6916">
                <a:solidFill>
                  <a:srgbClr val="000000"/>
                </a:solidFill>
                <a:latin typeface="Aileron Thin"/>
              </a:rPr>
              <a:t>Avoid Plagiarism:</a:t>
            </a:r>
          </a:p>
          <a:p>
            <a:pPr algn="ctr">
              <a:lnSpc>
                <a:spcPts val="9682"/>
              </a:lnSpc>
            </a:pPr>
            <a:r>
              <a:rPr lang="en-US" sz="6916">
                <a:solidFill>
                  <a:srgbClr val="000000"/>
                </a:solidFill>
                <a:latin typeface="Aileron Thin"/>
              </a:rPr>
              <a:t>When in doubt, cite!</a:t>
            </a:r>
          </a:p>
          <a:p>
            <a:pPr algn="ctr">
              <a:lnSpc>
                <a:spcPts val="9682"/>
              </a:lnSpc>
            </a:pPr>
            <a:r>
              <a:rPr lang="en-US" sz="6916">
                <a:solidFill>
                  <a:srgbClr val="000000"/>
                </a:solidFill>
                <a:latin typeface="Aileron Thin"/>
              </a:rPr>
              <a:t>-quotes</a:t>
            </a:r>
          </a:p>
          <a:p>
            <a:pPr algn="ctr">
              <a:lnSpc>
                <a:spcPts val="9682"/>
              </a:lnSpc>
            </a:pPr>
            <a:r>
              <a:rPr lang="en-US" sz="6916">
                <a:solidFill>
                  <a:srgbClr val="000000"/>
                </a:solidFill>
                <a:latin typeface="Aileron Thin"/>
              </a:rPr>
              <a:t>-summaries</a:t>
            </a:r>
          </a:p>
          <a:p>
            <a:pPr algn="ctr">
              <a:lnSpc>
                <a:spcPts val="9682"/>
              </a:lnSpc>
            </a:pPr>
            <a:r>
              <a:rPr lang="en-US" sz="6916">
                <a:solidFill>
                  <a:srgbClr val="000000"/>
                </a:solidFill>
                <a:latin typeface="Aileron Thin"/>
              </a:rPr>
              <a:t>-paraphrasing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49811" y="7214074"/>
            <a:ext cx="11938189" cy="88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www.citefast.com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16066" y="8290843"/>
            <a:ext cx="7988789" cy="88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owl.purdue.edu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8900" y="0"/>
            <a:ext cx="11966053" cy="10287000"/>
            <a:chOff x="0" y="0"/>
            <a:chExt cx="404777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47776" cy="3479800"/>
            </a:xfrm>
            <a:custGeom>
              <a:avLst/>
              <a:gdLst/>
              <a:ahLst/>
              <a:cxnLst/>
              <a:rect l="l" t="t" r="r" b="b"/>
              <a:pathLst>
                <a:path w="4047776" h="3479800">
                  <a:moveTo>
                    <a:pt x="0" y="0"/>
                  </a:moveTo>
                  <a:lnTo>
                    <a:pt x="4047776" y="0"/>
                  </a:lnTo>
                  <a:lnTo>
                    <a:pt x="404777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2981" y="-227"/>
            <a:ext cx="4648646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swald"/>
              </a:rPr>
              <a:t>CONCEPTS: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5649" y="6965550"/>
            <a:ext cx="724599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www.sctech.edu/library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5649" y="7865134"/>
            <a:ext cx="544428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www.citefast.com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5649" y="8771202"/>
            <a:ext cx="487159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owl.purdue.edu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2981" y="5527275"/>
            <a:ext cx="267235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swald"/>
              </a:rPr>
              <a:t>LINKS: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2123" y="1438048"/>
            <a:ext cx="585013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Boolean Operators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032123" y="2341638"/>
            <a:ext cx="533682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Gale Topic Finder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2123" y="3313909"/>
            <a:ext cx="614942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When in doubt, cite!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2123" y="4256405"/>
            <a:ext cx="765199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CRAAP Test your sources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09350" y="3678561"/>
            <a:ext cx="7139120" cy="313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6"/>
              </a:lnSpc>
            </a:pPr>
            <a:r>
              <a:rPr lang="en-US" sz="12016" spc="-456">
                <a:solidFill>
                  <a:srgbClr val="FFFFFF"/>
                </a:solidFill>
                <a:latin typeface="Aileron Thin Bold"/>
              </a:rPr>
              <a:t>Key </a:t>
            </a:r>
          </a:p>
          <a:p>
            <a:pPr marL="0" lvl="0" indent="0" algn="ctr">
              <a:lnSpc>
                <a:spcPts val="12016"/>
              </a:lnSpc>
              <a:spcBef>
                <a:spcPct val="0"/>
              </a:spcBef>
            </a:pPr>
            <a:r>
              <a:rPr lang="en-US" sz="12016" spc="-456">
                <a:solidFill>
                  <a:srgbClr val="FFFFFF"/>
                </a:solidFill>
                <a:latin typeface="Aileron Thin Bold"/>
              </a:rPr>
              <a:t>Takeaways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455" y="3818922"/>
            <a:ext cx="8464711" cy="6468078"/>
            <a:chOff x="0" y="0"/>
            <a:chExt cx="2863371" cy="21879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3371" cy="2187967"/>
            </a:xfrm>
            <a:custGeom>
              <a:avLst/>
              <a:gdLst/>
              <a:ahLst/>
              <a:cxnLst/>
              <a:rect l="l" t="t" r="r" b="b"/>
              <a:pathLst>
                <a:path w="2863371" h="2187967">
                  <a:moveTo>
                    <a:pt x="0" y="0"/>
                  </a:moveTo>
                  <a:lnTo>
                    <a:pt x="2863371" y="0"/>
                  </a:lnTo>
                  <a:lnTo>
                    <a:pt x="2863371" y="2187967"/>
                  </a:lnTo>
                  <a:lnTo>
                    <a:pt x="0" y="218796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72066" y="3998571"/>
            <a:ext cx="8131252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swald"/>
              </a:rPr>
              <a:t>SCTC LIBRARIES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7573" y="5067300"/>
            <a:ext cx="7822474" cy="665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70"/>
              </a:lnSpc>
            </a:pPr>
            <a:r>
              <a:rPr lang="en-US" sz="3907">
                <a:solidFill>
                  <a:srgbClr val="000000"/>
                </a:solidFill>
                <a:latin typeface="Open Sans Bold"/>
              </a:rPr>
              <a:t>Griffin Campus Library</a:t>
            </a:r>
          </a:p>
          <a:p>
            <a:pPr algn="l">
              <a:lnSpc>
                <a:spcPts val="4210"/>
              </a:lnSpc>
            </a:pPr>
            <a:r>
              <a:rPr lang="en-US" sz="3007">
                <a:solidFill>
                  <a:srgbClr val="000000"/>
                </a:solidFill>
                <a:latin typeface="Open Sans"/>
              </a:rPr>
              <a:t>Upstairs in the Technology Building</a:t>
            </a:r>
          </a:p>
          <a:p>
            <a:pPr algn="l">
              <a:lnSpc>
                <a:spcPts val="4210"/>
              </a:lnSpc>
            </a:pPr>
            <a:r>
              <a:rPr lang="en-US" sz="3007">
                <a:solidFill>
                  <a:srgbClr val="000000"/>
                </a:solidFill>
                <a:latin typeface="Open Sans"/>
              </a:rPr>
              <a:t>501 Varsity Road</a:t>
            </a:r>
          </a:p>
          <a:p>
            <a:pPr algn="l">
              <a:lnSpc>
                <a:spcPts val="4210"/>
              </a:lnSpc>
            </a:pPr>
            <a:r>
              <a:rPr lang="en-US" sz="3007">
                <a:solidFill>
                  <a:srgbClr val="000000"/>
                </a:solidFill>
                <a:latin typeface="Open Sans"/>
              </a:rPr>
              <a:t>Griffin, Georgia 30223</a:t>
            </a:r>
          </a:p>
          <a:p>
            <a:pPr algn="l">
              <a:lnSpc>
                <a:spcPts val="4210"/>
              </a:lnSpc>
            </a:pPr>
            <a:r>
              <a:rPr lang="en-US" sz="3007">
                <a:solidFill>
                  <a:srgbClr val="000000"/>
                </a:solidFill>
                <a:latin typeface="Open Sans Bold"/>
                <a:hlinkClick r:id="rId2" tooltip="tel:770-412-4755"/>
              </a:rPr>
              <a:t>770-412-4755</a:t>
            </a:r>
          </a:p>
          <a:p>
            <a:pPr algn="l">
              <a:lnSpc>
                <a:spcPts val="4210"/>
              </a:lnSpc>
            </a:pPr>
            <a:r>
              <a:rPr lang="en-US" sz="3007">
                <a:solidFill>
                  <a:srgbClr val="000000"/>
                </a:solidFill>
                <a:latin typeface="Open Sans"/>
              </a:rPr>
              <a:t>Monday thru Thursday: 8:00am - 5:30pm</a:t>
            </a:r>
          </a:p>
          <a:p>
            <a:pPr algn="l">
              <a:lnSpc>
                <a:spcPts val="4210"/>
              </a:lnSpc>
            </a:pPr>
            <a:r>
              <a:rPr lang="en-US" sz="3007">
                <a:solidFill>
                  <a:srgbClr val="000000"/>
                </a:solidFill>
                <a:latin typeface="Open Sans"/>
              </a:rPr>
              <a:t>Friday: 8:00am - 12:00pm</a:t>
            </a:r>
          </a:p>
          <a:p>
            <a:pPr algn="l">
              <a:lnSpc>
                <a:spcPts val="4210"/>
              </a:lnSpc>
            </a:pPr>
            <a:r>
              <a:rPr lang="en-US" sz="3007">
                <a:solidFill>
                  <a:srgbClr val="000000"/>
                </a:solidFill>
                <a:latin typeface="Open Sans"/>
              </a:rPr>
              <a:t>Closed Saturday and Sunday</a:t>
            </a:r>
          </a:p>
          <a:p>
            <a:pPr algn="l">
              <a:lnSpc>
                <a:spcPts val="3370"/>
              </a:lnSpc>
            </a:pPr>
            <a:endParaRPr lang="en-US" sz="3007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3370"/>
              </a:lnSpc>
            </a:pPr>
            <a:endParaRPr lang="en-US" sz="3007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3370"/>
              </a:lnSpc>
            </a:pPr>
            <a:endParaRPr lang="en-US" sz="3007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490"/>
              </a:lnSpc>
            </a:pPr>
            <a:endParaRPr lang="en-US" sz="3007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3370"/>
              </a:lnSpc>
            </a:pPr>
            <a:endParaRPr lang="en-US" sz="3007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9283499" y="0"/>
            <a:ext cx="8746045" cy="10287000"/>
            <a:chOff x="0" y="0"/>
            <a:chExt cx="2958539" cy="3479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58539" cy="3479800"/>
            </a:xfrm>
            <a:custGeom>
              <a:avLst/>
              <a:gdLst/>
              <a:ahLst/>
              <a:cxnLst/>
              <a:rect l="l" t="t" r="r" b="b"/>
              <a:pathLst>
                <a:path w="2958539" h="3479800">
                  <a:moveTo>
                    <a:pt x="0" y="0"/>
                  </a:moveTo>
                  <a:lnTo>
                    <a:pt x="2958539" y="0"/>
                  </a:lnTo>
                  <a:lnTo>
                    <a:pt x="295853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9619942" y="262231"/>
            <a:ext cx="9324183" cy="585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28"/>
              </a:lnSpc>
            </a:pPr>
            <a:r>
              <a:rPr lang="en-US" sz="4091">
                <a:solidFill>
                  <a:srgbClr val="000000"/>
                </a:solidFill>
                <a:latin typeface="Open Sans Bold"/>
              </a:rPr>
              <a:t>Flint River Campus Library</a:t>
            </a:r>
          </a:p>
          <a:p>
            <a:pPr algn="l">
              <a:lnSpc>
                <a:spcPts val="4296"/>
              </a:lnSpc>
            </a:pPr>
            <a:r>
              <a:rPr lang="en-US" sz="3068">
                <a:solidFill>
                  <a:srgbClr val="000000"/>
                </a:solidFill>
                <a:latin typeface="Open Sans"/>
              </a:rPr>
              <a:t>Building B1533 </a:t>
            </a:r>
          </a:p>
          <a:p>
            <a:pPr algn="l">
              <a:lnSpc>
                <a:spcPts val="4296"/>
              </a:lnSpc>
            </a:pPr>
            <a:r>
              <a:rPr lang="en-US" sz="3068">
                <a:solidFill>
                  <a:srgbClr val="000000"/>
                </a:solidFill>
                <a:latin typeface="Open Sans"/>
              </a:rPr>
              <a:t>Highway 19 South</a:t>
            </a:r>
          </a:p>
          <a:p>
            <a:pPr algn="l">
              <a:lnSpc>
                <a:spcPts val="4296"/>
              </a:lnSpc>
            </a:pPr>
            <a:r>
              <a:rPr lang="en-US" sz="3068">
                <a:solidFill>
                  <a:srgbClr val="000000"/>
                </a:solidFill>
                <a:latin typeface="Open Sans"/>
              </a:rPr>
              <a:t>Thomaston, GA 30286</a:t>
            </a:r>
          </a:p>
          <a:p>
            <a:pPr algn="l">
              <a:lnSpc>
                <a:spcPts val="4296"/>
              </a:lnSpc>
            </a:pPr>
            <a:r>
              <a:rPr lang="en-US" sz="3068">
                <a:solidFill>
                  <a:srgbClr val="000000"/>
                </a:solidFill>
                <a:latin typeface="Open Sans Bold"/>
              </a:rPr>
              <a:t>706-646-6173</a:t>
            </a:r>
          </a:p>
          <a:p>
            <a:pPr algn="l">
              <a:lnSpc>
                <a:spcPts val="4296"/>
              </a:lnSpc>
            </a:pPr>
            <a:r>
              <a:rPr lang="en-US" sz="3068">
                <a:solidFill>
                  <a:srgbClr val="000000"/>
                </a:solidFill>
                <a:latin typeface="Open Sans"/>
              </a:rPr>
              <a:t>Mon thru Thurs: 8am -5:30 pm</a:t>
            </a:r>
          </a:p>
          <a:p>
            <a:pPr algn="l">
              <a:lnSpc>
                <a:spcPts val="4296"/>
              </a:lnSpc>
            </a:pPr>
            <a:r>
              <a:rPr lang="en-US" sz="3068">
                <a:solidFill>
                  <a:srgbClr val="000000"/>
                </a:solidFill>
                <a:latin typeface="Open Sans"/>
              </a:rPr>
              <a:t>Friday: 8am - 12pm</a:t>
            </a:r>
          </a:p>
          <a:p>
            <a:pPr algn="l">
              <a:lnSpc>
                <a:spcPts val="4296"/>
              </a:lnSpc>
            </a:pPr>
            <a:r>
              <a:rPr lang="en-US" sz="3068">
                <a:solidFill>
                  <a:srgbClr val="000000"/>
                </a:solidFill>
                <a:latin typeface="Open Sans"/>
              </a:rPr>
              <a:t>Closed Saturday and Sunday</a:t>
            </a:r>
          </a:p>
          <a:p>
            <a:pPr algn="l">
              <a:lnSpc>
                <a:spcPts val="5012"/>
              </a:lnSpc>
            </a:pPr>
            <a:endParaRPr lang="en-US" sz="3068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5728"/>
              </a:lnSpc>
            </a:pPr>
            <a:endParaRPr lang="en-US" sz="3068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19942" y="5764590"/>
            <a:ext cx="8200610" cy="397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4"/>
              </a:lnSpc>
            </a:pPr>
            <a:r>
              <a:rPr lang="en-US" sz="4095">
                <a:solidFill>
                  <a:srgbClr val="000000"/>
                </a:solidFill>
                <a:latin typeface="Open Sans Bold"/>
              </a:rPr>
              <a:t>Henry County Computer Center</a:t>
            </a:r>
          </a:p>
          <a:p>
            <a:pPr algn="l">
              <a:lnSpc>
                <a:spcPts val="4300"/>
              </a:lnSpc>
            </a:pPr>
            <a:r>
              <a:rPr lang="en-US" sz="3071">
                <a:solidFill>
                  <a:srgbClr val="000000"/>
                </a:solidFill>
                <a:latin typeface="Open Sans"/>
              </a:rPr>
              <a:t>Room 126300 </a:t>
            </a:r>
          </a:p>
          <a:p>
            <a:pPr algn="l">
              <a:lnSpc>
                <a:spcPts val="4300"/>
              </a:lnSpc>
            </a:pPr>
            <a:r>
              <a:rPr lang="en-US" sz="3071">
                <a:solidFill>
                  <a:srgbClr val="000000"/>
                </a:solidFill>
                <a:latin typeface="Open Sans"/>
              </a:rPr>
              <a:t>Lakemont Drive</a:t>
            </a:r>
          </a:p>
          <a:p>
            <a:pPr algn="l">
              <a:lnSpc>
                <a:spcPts val="4300"/>
              </a:lnSpc>
            </a:pPr>
            <a:r>
              <a:rPr lang="en-US" sz="3071">
                <a:solidFill>
                  <a:srgbClr val="000000"/>
                </a:solidFill>
                <a:latin typeface="Open Sans"/>
              </a:rPr>
              <a:t>McDonough, GA 30253</a:t>
            </a:r>
          </a:p>
          <a:p>
            <a:pPr algn="l">
              <a:lnSpc>
                <a:spcPts val="4300"/>
              </a:lnSpc>
            </a:pPr>
            <a:r>
              <a:rPr lang="en-US" sz="3071">
                <a:solidFill>
                  <a:srgbClr val="000000"/>
                </a:solidFill>
                <a:latin typeface="Open Sans Bold"/>
              </a:rPr>
              <a:t>770-914-4423</a:t>
            </a:r>
          </a:p>
          <a:p>
            <a:pPr algn="l">
              <a:lnSpc>
                <a:spcPts val="4300"/>
              </a:lnSpc>
            </a:pPr>
            <a:r>
              <a:rPr lang="en-US" sz="3071">
                <a:solidFill>
                  <a:srgbClr val="000000"/>
                </a:solidFill>
                <a:latin typeface="Open Sans"/>
              </a:rPr>
              <a:t>Mon thru Thurs: 8am -5:30 pm</a:t>
            </a:r>
          </a:p>
          <a:p>
            <a:pPr algn="l">
              <a:lnSpc>
                <a:spcPts val="4300"/>
              </a:lnSpc>
            </a:pPr>
            <a:r>
              <a:rPr lang="en-US" sz="3071">
                <a:solidFill>
                  <a:srgbClr val="000000"/>
                </a:solidFill>
                <a:latin typeface="Open Sans"/>
              </a:rPr>
              <a:t>Closed Friday, Saturday, and Sunday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6455" y="112395"/>
            <a:ext cx="4775421" cy="3347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84"/>
              </a:lnSpc>
            </a:pPr>
            <a:r>
              <a:rPr lang="en-US" sz="9560">
                <a:solidFill>
                  <a:srgbClr val="FFFFFF"/>
                </a:solidFill>
                <a:latin typeface="Aileron Thin"/>
              </a:rPr>
              <a:t>Where to </a:t>
            </a:r>
          </a:p>
          <a:p>
            <a:pPr algn="ctr">
              <a:lnSpc>
                <a:spcPts val="13384"/>
              </a:lnSpc>
            </a:pPr>
            <a:r>
              <a:rPr lang="en-US" sz="9560">
                <a:solidFill>
                  <a:srgbClr val="FFFFFF"/>
                </a:solidFill>
                <a:latin typeface="Aileron Thin"/>
              </a:rPr>
              <a:t>find help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411820" y="-385061"/>
            <a:ext cx="8951187" cy="10672061"/>
          </a:xfrm>
          <a:custGeom>
            <a:avLst/>
            <a:gdLst/>
            <a:ahLst/>
            <a:cxnLst/>
            <a:rect l="l" t="t" r="r" b="b"/>
            <a:pathLst>
              <a:path w="8951187" h="10672061">
                <a:moveTo>
                  <a:pt x="0" y="0"/>
                </a:moveTo>
                <a:lnTo>
                  <a:pt x="8951187" y="0"/>
                </a:lnTo>
                <a:lnTo>
                  <a:pt x="8951187" y="10672061"/>
                </a:lnTo>
                <a:lnTo>
                  <a:pt x="0" y="10672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-83458" t="-1307" b="-130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9328" y="2488123"/>
            <a:ext cx="5232846" cy="5179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9"/>
              </a:lnSpc>
            </a:pPr>
            <a:r>
              <a:rPr lang="en-US" sz="13419" spc="-509">
                <a:solidFill>
                  <a:srgbClr val="FFFFFF"/>
                </a:solidFill>
                <a:latin typeface="Aileron Thin Bold"/>
              </a:rPr>
              <a:t>Printing </a:t>
            </a:r>
          </a:p>
          <a:p>
            <a:pPr algn="ctr">
              <a:lnSpc>
                <a:spcPts val="13419"/>
              </a:lnSpc>
            </a:pPr>
            <a:r>
              <a:rPr lang="en-US" sz="13419" spc="-509">
                <a:solidFill>
                  <a:srgbClr val="FFFFFF"/>
                </a:solidFill>
                <a:latin typeface="Aileron Thin Bold"/>
              </a:rPr>
              <a:t>in the </a:t>
            </a:r>
          </a:p>
          <a:p>
            <a:pPr marL="0" lvl="0" indent="0" algn="ctr">
              <a:lnSpc>
                <a:spcPts val="13419"/>
              </a:lnSpc>
              <a:spcBef>
                <a:spcPct val="0"/>
              </a:spcBef>
            </a:pPr>
            <a:r>
              <a:rPr lang="en-US" sz="13419" spc="-509">
                <a:solidFill>
                  <a:srgbClr val="FFFFFF"/>
                </a:solidFill>
                <a:latin typeface="Aileron Thin Bold"/>
              </a:rPr>
              <a:t>Library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093804" y="499679"/>
            <a:ext cx="9791066" cy="2079337"/>
            <a:chOff x="0" y="0"/>
            <a:chExt cx="13054755" cy="2772449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3054755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>
                  <a:solidFill>
                    <a:srgbClr val="FFFFFF"/>
                  </a:solidFill>
                  <a:latin typeface="Oswald"/>
                </a:rPr>
                <a:t>PRICES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79844"/>
              <a:ext cx="13054755" cy="1792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Black &amp; White Printing and copies --- .10 per page</a:t>
              </a:r>
            </a:p>
            <a:p>
              <a:pPr algn="l">
                <a:lnSpc>
                  <a:spcPts val="3600"/>
                </a:lnSpc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Color Printing and copies --- .25 per page</a:t>
              </a:r>
            </a:p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Scanning to a Flash Drive --- Free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093804" y="3648990"/>
            <a:ext cx="11562680" cy="3450937"/>
            <a:chOff x="0" y="0"/>
            <a:chExt cx="15416906" cy="4601249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15416906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>
                  <a:solidFill>
                    <a:srgbClr val="FFFFFF"/>
                  </a:solidFill>
                  <a:latin typeface="Oswald"/>
                </a:rPr>
                <a:t>PRINTING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79844"/>
              <a:ext cx="15416906" cy="3621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Only students enrolled in a class in the current semester have printing accounts.  </a:t>
              </a:r>
            </a:p>
            <a:p>
              <a:pPr algn="l">
                <a:lnSpc>
                  <a:spcPts val="3600"/>
                </a:lnSpc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When you enrolled in Southern Crescent, you were given a one-time print allowance of $15.  If you use up the $15 allowance, you can add money to this account by paying cash at the circulation desk.</a:t>
              </a:r>
            </a:p>
            <a:p>
              <a:pPr algn="l">
                <a:lnSpc>
                  <a:spcPts val="3600"/>
                </a:lnSpc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*Please note that the library only accepts cash payments-- no cards or checks.</a:t>
              </a:r>
            </a:p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endParaRPr lang="en-US" sz="2400" spc="24">
                <a:solidFill>
                  <a:srgbClr val="FFFFFF"/>
                </a:solidFill>
                <a:latin typeface="Roboto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93804" y="7813734"/>
            <a:ext cx="10987628" cy="1622137"/>
            <a:chOff x="0" y="0"/>
            <a:chExt cx="14650171" cy="216284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4650171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>
                  <a:solidFill>
                    <a:srgbClr val="FFFFFF"/>
                  </a:solidFill>
                  <a:latin typeface="Oswald"/>
                </a:rPr>
                <a:t>GUEST COMPUTERS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79844"/>
              <a:ext cx="14650171" cy="118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If you are not enrolled in a current class, please use the guest computers in the center of the library for printing without a student account.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 rot="-10800000">
            <a:off x="5580642" y="-4172297"/>
            <a:ext cx="9525" cy="1984880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4"/>
          <p:cNvGrpSpPr/>
          <p:nvPr/>
        </p:nvGrpSpPr>
        <p:grpSpPr>
          <a:xfrm>
            <a:off x="5539367" y="1437748"/>
            <a:ext cx="101600" cy="1016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5539367" y="5143500"/>
            <a:ext cx="101600" cy="1016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539367" y="8257881"/>
            <a:ext cx="101600" cy="101600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0558275" y="494464"/>
            <a:ext cx="8229600" cy="9298073"/>
            <a:chOff x="0" y="0"/>
            <a:chExt cx="75753279" cy="855885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753280" cy="85588543"/>
            </a:xfrm>
            <a:custGeom>
              <a:avLst/>
              <a:gdLst/>
              <a:ahLst/>
              <a:cxnLst/>
              <a:rect l="l" t="t" r="r" b="b"/>
              <a:pathLst>
                <a:path w="75753280" h="85588543">
                  <a:moveTo>
                    <a:pt x="75753280" y="279400"/>
                  </a:moveTo>
                  <a:lnTo>
                    <a:pt x="75753280" y="0"/>
                  </a:lnTo>
                  <a:lnTo>
                    <a:pt x="0" y="0"/>
                  </a:lnTo>
                  <a:lnTo>
                    <a:pt x="0" y="85588543"/>
                  </a:lnTo>
                  <a:lnTo>
                    <a:pt x="75753280" y="85588543"/>
                  </a:lnTo>
                  <a:lnTo>
                    <a:pt x="75753280" y="279400"/>
                  </a:lnTo>
                  <a:close/>
                  <a:moveTo>
                    <a:pt x="75674538" y="279400"/>
                  </a:moveTo>
                  <a:lnTo>
                    <a:pt x="75674538" y="85509807"/>
                  </a:lnTo>
                  <a:lnTo>
                    <a:pt x="78740" y="85509807"/>
                  </a:lnTo>
                  <a:lnTo>
                    <a:pt x="78740" y="78740"/>
                  </a:lnTo>
                  <a:lnTo>
                    <a:pt x="75674538" y="78740"/>
                  </a:lnTo>
                  <a:lnTo>
                    <a:pt x="75674538" y="279400"/>
                  </a:lnTo>
                  <a:close/>
                </a:path>
              </a:pathLst>
            </a:custGeom>
            <a:solidFill>
              <a:srgbClr val="0050F5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620121" y="-235799"/>
            <a:ext cx="8115300" cy="10758599"/>
          </a:xfrm>
          <a:prstGeom prst="rect">
            <a:avLst/>
          </a:prstGeom>
          <a:solidFill>
            <a:srgbClr val="0050F5"/>
          </a:solidFill>
        </p:spPr>
      </p:sp>
      <p:sp>
        <p:nvSpPr>
          <p:cNvPr id="5" name="Freeform 5" descr="Screenshot of Southern Crescent Technical College Library's homepage"/>
          <p:cNvSpPr/>
          <p:nvPr/>
        </p:nvSpPr>
        <p:spPr>
          <a:xfrm>
            <a:off x="9091138" y="4769898"/>
            <a:ext cx="9015180" cy="5517102"/>
          </a:xfrm>
          <a:custGeom>
            <a:avLst/>
            <a:gdLst/>
            <a:ahLst/>
            <a:cxnLst/>
            <a:rect l="l" t="t" r="r" b="b"/>
            <a:pathLst>
              <a:path w="9015180" h="5517102">
                <a:moveTo>
                  <a:pt x="0" y="0"/>
                </a:moveTo>
                <a:lnTo>
                  <a:pt x="9015180" y="0"/>
                </a:lnTo>
                <a:lnTo>
                  <a:pt x="9015180" y="5517102"/>
                </a:lnTo>
                <a:lnTo>
                  <a:pt x="0" y="5517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154784" y="1168178"/>
            <a:ext cx="7851785" cy="360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-273">
                <a:solidFill>
                  <a:srgbClr val="0050F5"/>
                </a:solidFill>
                <a:latin typeface="Aileron Thin Bold"/>
              </a:rPr>
              <a:t>Start from our webpage:</a:t>
            </a:r>
          </a:p>
          <a:p>
            <a:pPr algn="l">
              <a:lnSpc>
                <a:spcPts val="7200"/>
              </a:lnSpc>
            </a:pPr>
            <a:endParaRPr lang="en-US" sz="7200" spc="-273">
              <a:solidFill>
                <a:srgbClr val="0050F5"/>
              </a:solidFill>
              <a:latin typeface="Aileron Thin Bold"/>
            </a:endParaRPr>
          </a:p>
          <a:p>
            <a:pPr marL="0" lvl="0" indent="0" algn="l">
              <a:lnSpc>
                <a:spcPts val="6400"/>
              </a:lnSpc>
              <a:spcBef>
                <a:spcPct val="0"/>
              </a:spcBef>
            </a:pPr>
            <a:r>
              <a:rPr lang="en-US" sz="6400" spc="-243">
                <a:solidFill>
                  <a:srgbClr val="0050F5"/>
                </a:solidFill>
                <a:latin typeface="Aileron Thin Bold"/>
              </a:rPr>
              <a:t>www.sctech.edu/library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65352" y="228600"/>
            <a:ext cx="7443295" cy="2095270"/>
            <a:chOff x="0" y="0"/>
            <a:chExt cx="9924393" cy="2793694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9924393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680"/>
                </a:lnSpc>
                <a:spcBef>
                  <a:spcPct val="0"/>
                </a:spcBef>
              </a:pPr>
              <a:r>
                <a:rPr lang="en-US" sz="3600" spc="359">
                  <a:solidFill>
                    <a:srgbClr val="FFFFFF"/>
                  </a:solidFill>
                  <a:latin typeface="Oswald"/>
                </a:rPr>
                <a:t>GALILEO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010614"/>
              <a:ext cx="9924393" cy="1783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Aileron"/>
                </a:rPr>
                <a:t>Georgia's virtual library portal to authoritative, subscription-only information that isn’t available through free search engines or internet directories.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5352" y="5023719"/>
            <a:ext cx="7257524" cy="1180870"/>
            <a:chOff x="0" y="0"/>
            <a:chExt cx="9676698" cy="157449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9676698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4680"/>
                </a:lnSpc>
                <a:spcBef>
                  <a:spcPct val="0"/>
                </a:spcBef>
              </a:pPr>
              <a:r>
                <a:rPr lang="en-US" sz="3600" spc="359">
                  <a:solidFill>
                    <a:srgbClr val="FFFFFF"/>
                  </a:solidFill>
                  <a:latin typeface="Oswald"/>
                </a:rPr>
                <a:t>GALE VIRTUAL REFERENCE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10614"/>
              <a:ext cx="9676698" cy="563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Aileron"/>
                </a:rPr>
                <a:t>Full text ebooks available for your use. 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65352" y="6709414"/>
            <a:ext cx="7257524" cy="1638070"/>
            <a:chOff x="0" y="0"/>
            <a:chExt cx="9676698" cy="218409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38100"/>
              <a:ext cx="9676698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4680"/>
                </a:lnSpc>
                <a:spcBef>
                  <a:spcPct val="0"/>
                </a:spcBef>
              </a:pPr>
              <a:r>
                <a:rPr lang="en-US" sz="3600" spc="359">
                  <a:solidFill>
                    <a:srgbClr val="FFFFFF"/>
                  </a:solidFill>
                  <a:latin typeface="Oswald"/>
                </a:rPr>
                <a:t>FILMS ON DEMAND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10614"/>
              <a:ext cx="9676698" cy="117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Aileron"/>
                </a:rPr>
                <a:t>Video clips, full length specials, and television segments on a wide array of subjects.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65352" y="2854759"/>
            <a:ext cx="7257524" cy="1638070"/>
            <a:chOff x="0" y="0"/>
            <a:chExt cx="9676698" cy="218409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38100"/>
              <a:ext cx="9676698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4680"/>
                </a:lnSpc>
                <a:spcBef>
                  <a:spcPct val="0"/>
                </a:spcBef>
              </a:pPr>
              <a:r>
                <a:rPr lang="en-US" sz="3600" spc="359">
                  <a:solidFill>
                    <a:srgbClr val="FFFFFF"/>
                  </a:solidFill>
                  <a:latin typeface="Oswald"/>
                </a:rPr>
                <a:t>LIBGUIDES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010614"/>
              <a:ext cx="9676698" cy="117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Aileron"/>
                </a:rPr>
                <a:t>Guides organizes class and subject specific resources.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65352" y="8853636"/>
            <a:ext cx="7443295" cy="1180870"/>
            <a:chOff x="0" y="0"/>
            <a:chExt cx="9924393" cy="157449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38100"/>
              <a:ext cx="9924393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4680"/>
                </a:lnSpc>
                <a:spcBef>
                  <a:spcPct val="0"/>
                </a:spcBef>
              </a:pPr>
              <a:r>
                <a:rPr lang="en-US" sz="3600" spc="359">
                  <a:solidFill>
                    <a:srgbClr val="FFFFFF"/>
                  </a:solidFill>
                  <a:latin typeface="Oswald"/>
                </a:rPr>
                <a:t>ONLINE LIBRARY CATALOG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010614"/>
              <a:ext cx="9924393" cy="563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Aileron"/>
                </a:rPr>
                <a:t>Search SCTC Library’s physical and digital resources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-147683"/>
            <a:ext cx="5678029" cy="837382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346466" y="1630015"/>
            <a:ext cx="5042497" cy="506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92"/>
              </a:lnSpc>
            </a:pPr>
            <a:r>
              <a:rPr lang="en-US" sz="13092" spc="-497">
                <a:solidFill>
                  <a:srgbClr val="0050F5"/>
                </a:solidFill>
                <a:latin typeface="Aileron Thin Bold"/>
              </a:rPr>
              <a:t>Galileo </a:t>
            </a:r>
          </a:p>
          <a:p>
            <a:pPr marL="0" lvl="0" indent="0" algn="ctr">
              <a:lnSpc>
                <a:spcPts val="13092"/>
              </a:lnSpc>
              <a:spcBef>
                <a:spcPct val="0"/>
              </a:spcBef>
            </a:pPr>
            <a:r>
              <a:rPr lang="en-US" sz="13092" spc="-497">
                <a:solidFill>
                  <a:srgbClr val="0050F5"/>
                </a:solidFill>
                <a:latin typeface="Aileron Thin Bold"/>
              </a:rPr>
              <a:t>Crash Course</a:t>
            </a:r>
          </a:p>
        </p:txBody>
      </p:sp>
      <p:sp>
        <p:nvSpPr>
          <p:cNvPr id="4" name="AutoShape 4"/>
          <p:cNvSpPr/>
          <p:nvPr/>
        </p:nvSpPr>
        <p:spPr>
          <a:xfrm rot="-10800000">
            <a:off x="7601862" y="-4333994"/>
            <a:ext cx="9525" cy="1984880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7560587" y="471130"/>
            <a:ext cx="101600" cy="1016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560587" y="3096310"/>
            <a:ext cx="101600" cy="10160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551062" y="5379913"/>
            <a:ext cx="101600" cy="10160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260552" y="272289"/>
            <a:ext cx="8998748" cy="2079337"/>
            <a:chOff x="0" y="0"/>
            <a:chExt cx="11998330" cy="277244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11998330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>
                  <a:solidFill>
                    <a:srgbClr val="FFFFFF"/>
                  </a:solidFill>
                  <a:latin typeface="Oswald"/>
                </a:rPr>
                <a:t>WAYS TO SEARCH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79844"/>
              <a:ext cx="11998330" cy="1792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Use the search bar to do a general search and add search limiters as needed, browse by subject, or browse by type of resource (i.e. newspaper articles, ebooks, etc.)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60552" y="2888595"/>
            <a:ext cx="8998748" cy="1622137"/>
            <a:chOff x="0" y="0"/>
            <a:chExt cx="11998330" cy="216284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11998330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>
                  <a:solidFill>
                    <a:srgbClr val="FFFFFF"/>
                  </a:solidFill>
                  <a:latin typeface="Oswald"/>
                </a:rPr>
                <a:t>SAVE TIME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79844"/>
              <a:ext cx="11998330" cy="118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Narrow your search results to only full-text or peer-reviewed items to weed out unhelpful results.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260552" y="5143500"/>
            <a:ext cx="8998748" cy="2079337"/>
            <a:chOff x="0" y="0"/>
            <a:chExt cx="11998330" cy="277244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11998330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>
                  <a:solidFill>
                    <a:srgbClr val="FFFFFF"/>
                  </a:solidFill>
                  <a:latin typeface="Oswald"/>
                </a:rPr>
                <a:t>CUT THROUGH THE SLOG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979844"/>
              <a:ext cx="11998330" cy="1792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Don't waste time reading entire articles only to discover they aren't related to your topic, or are similar to other resources you've found-- read the abstracts first.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260552" y="7851487"/>
            <a:ext cx="8998748" cy="1626582"/>
            <a:chOff x="0" y="0"/>
            <a:chExt cx="11998330" cy="2168775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8575"/>
              <a:ext cx="11998330" cy="678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>
                  <a:solidFill>
                    <a:srgbClr val="FFFFFF"/>
                  </a:solidFill>
                  <a:latin typeface="Oswald"/>
                </a:rPr>
                <a:t>FOLLOW THE TRAIL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985770"/>
              <a:ext cx="11998330" cy="118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Research is often built upon existing research.  If you've found a great article, scan the works cited and search for authors from it.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560587" y="8175340"/>
            <a:ext cx="101600" cy="101600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731399" y="1201389"/>
            <a:ext cx="8845460" cy="5325262"/>
            <a:chOff x="0" y="0"/>
            <a:chExt cx="81422256" cy="49018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422255" cy="49018912"/>
            </a:xfrm>
            <a:custGeom>
              <a:avLst/>
              <a:gdLst/>
              <a:ahLst/>
              <a:cxnLst/>
              <a:rect l="l" t="t" r="r" b="b"/>
              <a:pathLst>
                <a:path w="81422255" h="49018912">
                  <a:moveTo>
                    <a:pt x="81422255" y="279400"/>
                  </a:moveTo>
                  <a:lnTo>
                    <a:pt x="81422255" y="0"/>
                  </a:lnTo>
                  <a:lnTo>
                    <a:pt x="0" y="0"/>
                  </a:lnTo>
                  <a:lnTo>
                    <a:pt x="0" y="49018912"/>
                  </a:lnTo>
                  <a:lnTo>
                    <a:pt x="81422255" y="49018912"/>
                  </a:lnTo>
                  <a:lnTo>
                    <a:pt x="81422255" y="279400"/>
                  </a:lnTo>
                  <a:close/>
                  <a:moveTo>
                    <a:pt x="81343519" y="279400"/>
                  </a:moveTo>
                  <a:lnTo>
                    <a:pt x="81343519" y="48940172"/>
                  </a:lnTo>
                  <a:lnTo>
                    <a:pt x="78740" y="48940172"/>
                  </a:lnTo>
                  <a:lnTo>
                    <a:pt x="78740" y="78740"/>
                  </a:lnTo>
                  <a:lnTo>
                    <a:pt x="81343519" y="78740"/>
                  </a:lnTo>
                  <a:lnTo>
                    <a:pt x="81343519" y="279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AutoShape 4"/>
          <p:cNvSpPr/>
          <p:nvPr/>
        </p:nvSpPr>
        <p:spPr>
          <a:xfrm rot="-10800000">
            <a:off x="7601862" y="-4333994"/>
            <a:ext cx="9525" cy="1984880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7560587" y="2390314"/>
            <a:ext cx="101600" cy="1016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557412" y="5143500"/>
            <a:ext cx="101600" cy="10160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560587" y="8345632"/>
            <a:ext cx="101600" cy="10160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105627" y="1807845"/>
            <a:ext cx="8998748" cy="1164937"/>
            <a:chOff x="0" y="0"/>
            <a:chExt cx="11998330" cy="155324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11998330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>
                  <a:solidFill>
                    <a:srgbClr val="FFFFFF"/>
                  </a:solidFill>
                  <a:latin typeface="Oswald Bold"/>
                </a:rPr>
                <a:t>AND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79844"/>
              <a:ext cx="11998330" cy="57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Combine two words or phrases: video games AND violence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105627" y="4434032"/>
            <a:ext cx="8998748" cy="1622137"/>
            <a:chOff x="0" y="0"/>
            <a:chExt cx="11998330" cy="216284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11998330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>
                  <a:solidFill>
                    <a:srgbClr val="FFFFFF"/>
                  </a:solidFill>
                  <a:latin typeface="Oswald Bold"/>
                </a:rPr>
                <a:t>OR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79844"/>
              <a:ext cx="11998330" cy="118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Broaden your search to find all results that include one or both of your keywords: cars OR automobiles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260552" y="7636163"/>
            <a:ext cx="8998748" cy="1622137"/>
            <a:chOff x="0" y="0"/>
            <a:chExt cx="11998330" cy="216284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11998330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320">
                  <a:solidFill>
                    <a:srgbClr val="FFFFFF"/>
                  </a:solidFill>
                  <a:latin typeface="Oswald Bold"/>
                </a:rPr>
                <a:t>NOT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979844"/>
              <a:ext cx="11998330" cy="118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Eliminate a specific term from search results: </a:t>
              </a:r>
            </a:p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Roboto"/>
                </a:rPr>
                <a:t>Athens NOT Georgia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>
            <a:off x="1028700" y="0"/>
            <a:ext cx="5678029" cy="843443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1" name="TextBox 21"/>
          <p:cNvSpPr txBox="1"/>
          <p:nvPr/>
        </p:nvSpPr>
        <p:spPr>
          <a:xfrm>
            <a:off x="1213744" y="2960754"/>
            <a:ext cx="7046808" cy="2703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357"/>
              </a:lnSpc>
              <a:spcBef>
                <a:spcPct val="0"/>
              </a:spcBef>
            </a:pPr>
            <a:r>
              <a:rPr lang="en-US" sz="10357" spc="-393">
                <a:solidFill>
                  <a:srgbClr val="0050F5"/>
                </a:solidFill>
                <a:latin typeface="Aileron Thin Bold"/>
              </a:rPr>
              <a:t>Boolean Operators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reenshot of Southern Crescent Technical College Library's libguide pag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846284" y="1180664"/>
            <a:ext cx="14595432" cy="91063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23694" y="-57150"/>
            <a:ext cx="13840612" cy="106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70"/>
              </a:lnSpc>
              <a:spcBef>
                <a:spcPct val="0"/>
              </a:spcBef>
            </a:pPr>
            <a:r>
              <a:rPr lang="en-US" sz="6669" spc="666">
                <a:solidFill>
                  <a:srgbClr val="FFFFFF"/>
                </a:solidFill>
                <a:latin typeface="Oswald"/>
              </a:rPr>
              <a:t>LIBGUIDES.SCTECH.EDU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creenshot of a libguide"/>
          <p:cNvSpPr/>
          <p:nvPr/>
        </p:nvSpPr>
        <p:spPr>
          <a:xfrm>
            <a:off x="881349" y="0"/>
            <a:ext cx="16525301" cy="10287000"/>
          </a:xfrm>
          <a:custGeom>
            <a:avLst/>
            <a:gdLst/>
            <a:ahLst/>
            <a:cxnLst/>
            <a:rect l="l" t="t" r="r" b="b"/>
            <a:pathLst>
              <a:path w="16525301" h="10287000">
                <a:moveTo>
                  <a:pt x="0" y="0"/>
                </a:moveTo>
                <a:lnTo>
                  <a:pt x="16525302" y="0"/>
                </a:lnTo>
                <a:lnTo>
                  <a:pt x="165253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creenshot of a libguide"/>
          <p:cNvSpPr/>
          <p:nvPr/>
        </p:nvSpPr>
        <p:spPr>
          <a:xfrm>
            <a:off x="346188" y="0"/>
            <a:ext cx="17634950" cy="12234247"/>
          </a:xfrm>
          <a:custGeom>
            <a:avLst/>
            <a:gdLst/>
            <a:ahLst/>
            <a:cxnLst/>
            <a:rect l="l" t="t" r="r" b="b"/>
            <a:pathLst>
              <a:path w="17634950" h="12234247">
                <a:moveTo>
                  <a:pt x="0" y="0"/>
                </a:moveTo>
                <a:lnTo>
                  <a:pt x="17634950" y="0"/>
                </a:lnTo>
                <a:lnTo>
                  <a:pt x="17634950" y="12234247"/>
                </a:lnTo>
                <a:lnTo>
                  <a:pt x="0" y="122342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creenshot of the Gale Virtual Reference home page"/>
          <p:cNvSpPr/>
          <p:nvPr/>
        </p:nvSpPr>
        <p:spPr>
          <a:xfrm>
            <a:off x="0" y="1324164"/>
            <a:ext cx="18288000" cy="8962836"/>
          </a:xfrm>
          <a:custGeom>
            <a:avLst/>
            <a:gdLst/>
            <a:ahLst/>
            <a:cxnLst/>
            <a:rect l="l" t="t" r="r" b="b"/>
            <a:pathLst>
              <a:path w="18288000" h="8962836">
                <a:moveTo>
                  <a:pt x="0" y="0"/>
                </a:moveTo>
                <a:lnTo>
                  <a:pt x="18288000" y="0"/>
                </a:lnTo>
                <a:lnTo>
                  <a:pt x="18288000" y="8962836"/>
                </a:lnTo>
                <a:lnTo>
                  <a:pt x="0" y="8962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327344" y="-161925"/>
            <a:ext cx="10698457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Oswald"/>
              </a:rPr>
              <a:t>Gale Virtual Reference</a:t>
            </a:r>
          </a:p>
          <a:p>
            <a:pPr algn="ctr">
              <a:lnSpc>
                <a:spcPts val="12599"/>
              </a:lnSpc>
            </a:pPr>
            <a:endParaRPr lang="en-US" sz="900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7D793BC900840A5C90856CA831075" ma:contentTypeVersion="15" ma:contentTypeDescription="Create a new document." ma:contentTypeScope="" ma:versionID="1164555b5e758b9a25dd71ef9ebc2f35">
  <xsd:schema xmlns:xsd="http://www.w3.org/2001/XMLSchema" xmlns:xs="http://www.w3.org/2001/XMLSchema" xmlns:p="http://schemas.microsoft.com/office/2006/metadata/properties" xmlns:ns3="7cf631de-5582-4246-b990-3d9dc209cc1b" xmlns:ns4="7376a3aa-9462-4056-bd51-07ee1a234d7f" targetNamespace="http://schemas.microsoft.com/office/2006/metadata/properties" ma:root="true" ma:fieldsID="d0e8e379b6929beb26ce393a6565676f" ns3:_="" ns4:_="">
    <xsd:import namespace="7cf631de-5582-4246-b990-3d9dc209cc1b"/>
    <xsd:import namespace="7376a3aa-9462-4056-bd51-07ee1a234d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631de-5582-4246-b990-3d9dc209c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6a3aa-9462-4056-bd51-07ee1a234d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cf631de-5582-4246-b990-3d9dc209cc1b" xsi:nil="true"/>
  </documentManagement>
</p:properties>
</file>

<file path=customXml/itemProps1.xml><?xml version="1.0" encoding="utf-8"?>
<ds:datastoreItem xmlns:ds="http://schemas.openxmlformats.org/officeDocument/2006/customXml" ds:itemID="{62C005A1-0703-46A6-A676-EAD63EFC9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f631de-5582-4246-b990-3d9dc209cc1b"/>
    <ds:schemaRef ds:uri="7376a3aa-9462-4056-bd51-07ee1a234d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2B1898-65F0-46F4-BCBB-4F87F3BB97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8CE6B9-BF89-45D7-980B-E38E081C759A}">
  <ds:schemaRefs>
    <ds:schemaRef ds:uri="http://schemas.microsoft.com/office/2006/documentManagement/types"/>
    <ds:schemaRef ds:uri="7cf631de-5582-4246-b990-3d9dc209cc1b"/>
    <ds:schemaRef ds:uri="http://schemas.microsoft.com/office/infopath/2007/PartnerControls"/>
    <ds:schemaRef ds:uri="http://purl.org/dc/elements/1.1/"/>
    <ds:schemaRef ds:uri="7376a3aa-9462-4056-bd51-07ee1a234d7f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612</Words>
  <Application>Microsoft Office PowerPoint</Application>
  <PresentationFormat>Custom</PresentationFormat>
  <Paragraphs>116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Aileron Thin Bold</vt:lpstr>
      <vt:lpstr>Oswald Bold</vt:lpstr>
      <vt:lpstr>Roboto</vt:lpstr>
      <vt:lpstr>Oswald</vt:lpstr>
      <vt:lpstr>Open Sans Bold</vt:lpstr>
      <vt:lpstr>Open Sans Light Bold</vt:lpstr>
      <vt:lpstr>Calibri</vt:lpstr>
      <vt:lpstr>Aileron Thin</vt:lpstr>
      <vt:lpstr>Aileron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for FYE</dc:title>
  <dc:creator>Pirone, Autumn</dc:creator>
  <cp:lastModifiedBy>Pirone, Autumn</cp:lastModifiedBy>
  <cp:revision>3</cp:revision>
  <dcterms:created xsi:type="dcterms:W3CDTF">2006-08-16T00:00:00Z</dcterms:created>
  <dcterms:modified xsi:type="dcterms:W3CDTF">2024-07-10T19:52:15Z</dcterms:modified>
  <dc:identifier>DAGIrXwHM0U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0x0101002497D793BC900840A5C90856CA831075</vt:lpwstr>
  </property>
</Properties>
</file>